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bin" ContentType="application/octet-stream"/>
  <Override PartName="/docProps/app.xml" ContentType="application/vnd.openxmlformats-officedocument.extended-properties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5610"/>
    <p:restoredTop sz="95890"/>
  </p:normalViewPr>
  <p:slideViewPr>
    <p:cSldViewPr snapToGrid="0" snapToObjects="1">
      <p:cViewPr varScale="1">
        <p:scale>
          <a:sx d="100" n="108"/>
          <a:sy d="100" n="108"/>
        </p:scale>
        <p:origin x="736" y="19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Relationship Id="rId3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b="b" l="l" r="r" t="t"/>
              <a:pathLst>
                <a:path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b="b" l="l" r="r" t="t"/>
              <a:pathLst>
                <a:path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b="b" l="l" r="r" t="t"/>
              <a:pathLst>
                <a:path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b="b" l="l" r="r" t="t"/>
              <a:pathLst>
                <a:path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b="b" l="l" r="r" t="t"/>
              <a:pathLst>
                <a:path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anchor="t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dirty="0" lang="en-US"/>
              <a:pPr/>
              <a:t>12/2/22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eaLnBrk="1" hangingPunct="1" latinLnBrk="0" rtl="0">
        <a:spcBef>
          <a:spcPct val="0"/>
        </a:spcBef>
        <a:buNone/>
        <a:defRPr kern="1200" sz="36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6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bin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vid-face-coverings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vid-face-coverings" TargetMode="External" /><Relationship Id="rId3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hakim.shinyapps.io/owid-covid/" TargetMode="External" /><Relationship Id="rId3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2022-12-07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Interactive map visualization - Leaflet</a:t>
            </a:r>
          </a:p>
        </p:txBody>
      </p:sp>
      <p:pic>
        <p:nvPicPr>
          <p:cNvPr descr="fig:  https://github.com/himalayahall/DATA607-FINALPROJECT/blob/master/presentation/images/LEAFLET-MAP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2159000"/>
            <a:ext cx="64643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Query</a:t>
            </a:r>
          </a:p>
        </p:txBody>
      </p:sp>
      <p:pic>
        <p:nvPicPr>
          <p:cNvPr descr="images/SPARK-DPLYR-SQ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3073400"/>
            <a:ext cx="85852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ML - K-Means Clustering</a:t>
            </a:r>
          </a:p>
        </p:txBody>
      </p:sp>
      <p:pic>
        <p:nvPicPr>
          <p:cNvPr descr="images/SPARK-KMEA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755900"/>
            <a:ext cx="85852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ML - K-means predictions</a:t>
            </a:r>
          </a:p>
        </p:txBody>
      </p:sp>
      <p:pic>
        <p:nvPicPr>
          <p:cNvPr descr="images/SPARK-KMEANS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3517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ML - Plot K-means predictions</a:t>
            </a:r>
          </a:p>
        </p:txBody>
      </p:sp>
      <p:pic>
        <p:nvPicPr>
          <p:cNvPr descr="images/SPARK-KMEANS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2159000"/>
            <a:ext cx="52070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Exploratory Data Analysis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lvl="0" indent="0" marL="0">
              <a:buNone/>
            </a:pPr>
            <a:r>
              <a:rPr/>
              <a:t>Countries are grouped into five categories:</a:t>
            </a:r>
          </a:p>
          <a:p>
            <a:pPr lvl="0" indent="0" marL="0">
              <a:buNone/>
            </a:pPr>
            <a:r>
              <a:rPr/>
              <a:t>0 = No policy</a:t>
            </a:r>
            <a:br/>
            <a:r>
              <a:rPr/>
              <a:t>1 = Recommended</a:t>
            </a:r>
            <a:br/>
            <a:r>
              <a:rPr/>
              <a:t>2 = Required in some specified shared/public spaces outside the home with other people present, or some situations when social distancing not possible</a:t>
            </a:r>
            <a:br/>
            <a:r>
              <a:rPr/>
              <a:t>3 = Required in all shared/public spaces outside the home with other people present or all situations when social distancing not possible</a:t>
            </a:r>
            <a:br/>
            <a:r>
              <a:rPr/>
              <a:t>4 = Required outside the home at all times regardless of location or presence of other people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Aggregate - does not account for intra-country dynamics</a:t>
            </a:r>
          </a:p>
          <a:p>
            <a:pPr lvl="0"/>
            <a:r>
              <a:rPr/>
              <a:t>Mask policy is typically in response to Covid outbreaks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</a:t>
            </a:r>
          </a:p>
        </p:txBody>
      </p:sp>
      <p:pic>
        <p:nvPicPr>
          <p:cNvPr descr="https://github.com/himalayahall/DATA607-FINALPROJECT/blob/master/presentation/images/READ_COMBINE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 (cont’d)</a:t>
            </a:r>
          </a:p>
        </p:txBody>
      </p:sp>
      <p:pic>
        <p:nvPicPr>
          <p:cNvPr descr="https://github.com/himalayahall/DATA607-FINALPROJECT/blob/master/presentation/images/READ_COMBINE_OUTPU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730500"/>
            <a:ext cx="85852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Continent</a:t>
            </a:r>
          </a:p>
        </p:txBody>
      </p:sp>
      <p:pic>
        <p:nvPicPr>
          <p:cNvPr descr="https://github.com/himalayahall/DATA607-FINALPROJECT/blob/master/presentation/images/AVG_MASK_CONTINEN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G7</a:t>
            </a:r>
          </a:p>
        </p:txBody>
      </p:sp>
      <p:pic>
        <p:nvPicPr>
          <p:cNvPr descr="https://github.com/himalayahall/DATA607-FINALPROJECT/blob/master/presentation/images/AVG_MASK_G7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Avg. Mask Policy</a:t>
            </a:r>
          </a:p>
        </p:txBody>
      </p:sp>
      <p:pic>
        <p:nvPicPr>
          <p:cNvPr descr="https://github.com/himalayahall/DATA607-FINALPROJECT/blob/master/presentation/images/EXCESS_POLICY_SCATTER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2159000"/>
            <a:ext cx="628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Mask Policy</a:t>
            </a:r>
          </a:p>
        </p:txBody>
      </p:sp>
      <p:pic>
        <p:nvPicPr>
          <p:cNvPr descr="https://github.com/himalayahall/DATA607-FINALPROJECT/blob/master/presentation/images/EXCESS_POLICY_BOX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2400" y="2159000"/>
            <a:ext cx="4559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Does average mask policy predict total excess mortality?</a:t>
                </a:r>
              </a:p>
              <a:p>
                <a:pPr lvl="0" indent="0" marL="0">
                  <a:buNone/>
                </a:pPr>
                <a:r>
                  <a:rPr/>
                  <a:t>The null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 not</a:t>
                </a:r>
                <a:r>
                  <a:rPr/>
                  <a:t> predict total excess mortality.</a:t>
                </a:r>
              </a:p>
              <a:p>
                <a:pPr lvl="0" indent="0" marL="0">
                  <a:buNone/>
                </a:pPr>
                <a:r>
                  <a:rPr/>
                  <a:t>The alternative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A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</a:t>
                </a:r>
                <a:r>
                  <a:rPr/>
                  <a:t> predict total mortality.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Relationship Between Mask Policy and Excess Death</a:t>
            </a:r>
          </a:p>
        </p:txBody>
      </p:sp>
      <p:pic>
        <p:nvPicPr>
          <p:cNvPr descr="https://github.com/himalayahall/DATA607-FINALPROJECT/blob/master/presentation/images/EXCESS_MASK_LM_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3700" y="2159000"/>
            <a:ext cx="6591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Fitting in a Linear Model</a:t>
            </a:r>
          </a:p>
        </p:txBody>
      </p:sp>
      <p:pic>
        <p:nvPicPr>
          <p:cNvPr descr="https://github.com/himalayahall/DATA607-FINALPROJECT/blob/master/presentation/images/MODEL_1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2159000"/>
            <a:ext cx="47117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p-value = 0.0264, significance</a:t>
            </a:r>
          </a:p>
          <a:p>
            <a:pPr lvl="0"/>
            <a:r>
              <a:rPr/>
              <a:t>Multiple R-squared = 0.046, accounts for very little variance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</a:t>
            </a:r>
          </a:p>
        </p:txBody>
      </p:sp>
      <p:pic>
        <p:nvPicPr>
          <p:cNvPr descr="https://github.com/himalayahall/DATA607-FINALPROJECT/blob/master/presentation/images/RESIDUALS_HIS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2159000"/>
            <a:ext cx="61468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pic>
        <p:nvPicPr>
          <p:cNvPr descr="https://github.com/himalayahall/DATA607-FINALPROJECT/blob/master/presentation/images/RESIDUALS_FULL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https://github.com/himalayahall/DATA607-FINALPROJECT/blob/master/presentation/images/COVIDS-DAILY-US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3263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Linear</a:t>
            </a:r>
          </a:p>
          <a:p>
            <a:pPr lvl="0"/>
            <a:r>
              <a:rPr/>
              <a:t>Non-Normal Distribution</a:t>
            </a:r>
          </a:p>
          <a:p>
            <a:pPr lvl="0"/>
            <a:r>
              <a:rPr/>
              <a:t>Does Not Satisfy Homostedacticity (Non-Similar Variances)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Relationship exists</a:t>
            </a:r>
          </a:p>
          <a:p>
            <a:pPr lvl="0"/>
            <a:r>
              <a:rPr/>
              <a:t>Not meaningful enough to predict</a:t>
            </a:r>
          </a:p>
          <a:p>
            <a:pPr lvl="0"/>
            <a:r>
              <a:rPr/>
              <a:t>Possible reasons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https://github.com/himalayahall/DATA607-FINALPROJECT/blob/master/presentation/images/COVIDS-DAILY-GLOBAL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2349500"/>
            <a:ext cx="85852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https://github.com/himalayahall/DATA607-FINALPROJECT/blob/master/presentation/images/COVIDS-DAILY-OWID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2755900"/>
            <a:ext cx="85852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Face Coverings</a:t>
            </a:r>
          </a:p>
        </p:txBody>
      </p:sp>
      <p:pic>
        <p:nvPicPr>
          <p:cNvPr descr="https://github.com/himalayahall/DATA607-FINALPROJECT/blob/master/presentation/images/FACE-DAILY-OWID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3352800"/>
            <a:ext cx="8585200" cy="148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Common data extraction scripts/functions across datasets to maximixe code resuse</a:t>
            </a:r>
          </a:p>
          <a:p>
            <a:pPr lvl="0"/>
            <a:r>
              <a:rPr/>
              <a:t>Tech Stack</a:t>
            </a:r>
          </a:p>
          <a:p>
            <a:pPr lvl="1"/>
            <a:r>
              <a:rPr b="1"/>
              <a:t>Rselenium</a:t>
            </a:r>
            <a:r>
              <a:rPr/>
              <a:t>: headless browser for getting around embedded JavaScript</a:t>
            </a:r>
          </a:p>
          <a:p>
            <a:pPr lvl="1"/>
            <a:r>
              <a:rPr b="1"/>
              <a:t>parallel</a:t>
            </a:r>
            <a:r>
              <a:rPr/>
              <a:t>: chosen for efficiently processing remote data files using a local cluster</a:t>
            </a:r>
          </a:p>
          <a:p>
            <a:pPr lvl="1"/>
            <a:r>
              <a:rPr b="1"/>
              <a:t>readr</a:t>
            </a:r>
            <a:r>
              <a:rPr/>
              <a:t>: reading remote/local CSVs</a:t>
            </a:r>
          </a:p>
          <a:p>
            <a:pPr lvl="1"/>
            <a:r>
              <a:rPr b="1"/>
              <a:t>Leaflet</a:t>
            </a:r>
            <a:r>
              <a:rPr/>
              <a:t>: interactive global map</a:t>
            </a:r>
          </a:p>
          <a:p>
            <a:pPr lvl="1"/>
            <a:r>
              <a:rPr b="1"/>
              <a:t>Spark/sparklr</a:t>
            </a:r>
            <a:r>
              <a:rPr/>
              <a:t>: proof-of-concept Spark cluster. Cloud hosted Spark services are fee-based or time-limited - used local cluster</a:t>
            </a:r>
          </a:p>
          <a:p>
            <a:pPr lvl="1"/>
            <a:r>
              <a:rPr b="1"/>
              <a:t>AWS S3</a:t>
            </a:r>
            <a:r>
              <a:rPr/>
              <a:t>: AWS S3 rate-limits made it impractical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Challanges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variables. Downloaded a separate dataset with country lat/long and (left) joined with OWID for plotting on map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Interactive data exploration - </a:t>
            </a:r>
            <a:r>
              <a:rPr>
                <a:hlinkClick r:id="rId2"/>
              </a:rPr>
              <a:t>Shiny</a:t>
            </a:r>
          </a:p>
        </p:txBody>
      </p:sp>
      <p:pic>
        <p:nvPicPr>
          <p:cNvPr descr="fig:  https://github.com/himalayahall/DATA607-FINALPROJECT/blob/master/presentation/images/SHINY-APP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5500" y="2159000"/>
            <a:ext cx="57531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606-finalproject" id="{98C9CCE4-6A4D-2741-BA56-54731CE32590}" vid="{EC8C1C41-38AD-F44B-BAD1-F905CB56C6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Wingdings 3</vt:lpstr>
      <vt:lpstr>Facet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2022-12-07T19:35:03Z</dcterms:created>
  <dcterms:modified xsi:type="dcterms:W3CDTF">2022-12-07T19:35:03Z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2022-12-07</vt:lpwstr>
  </property>
  <property fmtid="{D5CDD505-2E9C-101B-9397-08002B2CF9AE}" pid="3" name="output">
    <vt:lpwstr/>
  </property>
</Properties>
</file>